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4" r:id="rId3"/>
  </p:sldMasterIdLst>
  <p:sldIdLst>
    <p:sldId id="256" r:id="rId4"/>
    <p:sldId id="267" r:id="rId5"/>
    <p:sldId id="280" r:id="rId6"/>
    <p:sldId id="281" r:id="rId7"/>
    <p:sldId id="282" r:id="rId8"/>
    <p:sldId id="283" r:id="rId9"/>
    <p:sldId id="277" r:id="rId10"/>
    <p:sldId id="279" r:id="rId11"/>
    <p:sldId id="257" r:id="rId12"/>
    <p:sldId id="270" r:id="rId13"/>
    <p:sldId id="276" r:id="rId14"/>
    <p:sldId id="271" r:id="rId15"/>
    <p:sldId id="272" r:id="rId16"/>
    <p:sldId id="273" r:id="rId17"/>
    <p:sldId id="274" r:id="rId18"/>
    <p:sldId id="275" r:id="rId19"/>
    <p:sldId id="264" r:id="rId20"/>
    <p:sldId id="258" r:id="rId21"/>
    <p:sldId id="265" r:id="rId22"/>
    <p:sldId id="284" r:id="rId23"/>
    <p:sldId id="291" r:id="rId24"/>
    <p:sldId id="261" r:id="rId25"/>
    <p:sldId id="262" r:id="rId26"/>
    <p:sldId id="287" r:id="rId27"/>
    <p:sldId id="285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52" autoAdjust="0"/>
  </p:normalViewPr>
  <p:slideViewPr>
    <p:cSldViewPr>
      <p:cViewPr varScale="1">
        <p:scale>
          <a:sx n="94" d="100"/>
          <a:sy n="94" d="100"/>
        </p:scale>
        <p:origin x="-112" y="-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10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9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03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48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82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6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2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9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90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9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5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19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43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27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2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22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26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30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97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9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6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3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10/16/14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1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hyperlink" Target="http://youtu.be/JlfNR3ruAZ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GaygHzXvIWo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gFJG_xN7uw" TargetMode="External"/><Relationship Id="rId4" Type="http://schemas.openxmlformats.org/officeDocument/2006/relationships/hyperlink" Target="http://youtu.be/0NwGJMAMV94" TargetMode="External"/><Relationship Id="rId5" Type="http://schemas.openxmlformats.org/officeDocument/2006/relationships/hyperlink" Target="http://youtu.be/Hpjz9N9x_wk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Vk-gSbd5Ywc" TargetMode="External"/><Relationship Id="rId4" Type="http://schemas.openxmlformats.org/officeDocument/2006/relationships/hyperlink" Target="http://youtu.be/udNKzlIcvZM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hyperlink" Target="http://youtu.be/gwlUCHSdzbY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outu.be/Bo65YrFfXX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gRRIaN_NZC8" TargetMode="External"/><Relationship Id="rId4" Type="http://schemas.openxmlformats.org/officeDocument/2006/relationships/hyperlink" Target="http://youtu.be/-8opw4zE5y8" TargetMode="External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outu.be/FMfFb3j8DM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UpIaFH7f0Gs" TargetMode="External"/><Relationship Id="rId4" Type="http://schemas.openxmlformats.org/officeDocument/2006/relationships/hyperlink" Target="http://youtu.be/wHWW3-pUw34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outu.be/UBG-MmOnkQ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eg"/><Relationship Id="rId7" Type="http://schemas.openxmlformats.org/officeDocument/2006/relationships/image" Target="../media/image7.jpg"/><Relationship Id="rId8" Type="http://schemas.openxmlformats.org/officeDocument/2006/relationships/image" Target="../media/image8.jpeg"/><Relationship Id="rId9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5" Type="http://schemas.openxmlformats.org/officeDocument/2006/relationships/image" Target="../media/image13.jpg"/><Relationship Id="rId6" Type="http://schemas.openxmlformats.org/officeDocument/2006/relationships/image" Target="../media/image14.jpe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MAKEUP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Technical theatre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6477"/>
            <a:ext cx="3431228" cy="5125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71" y="3916858"/>
            <a:ext cx="4414609" cy="2769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2004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MAKEUP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0700"/>
            <a:ext cx="3429000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u="sng" dirty="0" smtClean="0"/>
              <a:t>TYPES OF MAKEUP DESIGNS</a:t>
            </a:r>
          </a:p>
          <a:p>
            <a:endParaRPr lang="en-US" dirty="0" smtClean="0"/>
          </a:p>
          <a:p>
            <a:r>
              <a:rPr lang="en-US" dirty="0" smtClean="0"/>
              <a:t>Character or “Straight”</a:t>
            </a:r>
          </a:p>
          <a:p>
            <a:r>
              <a:rPr lang="en-US" dirty="0" smtClean="0"/>
              <a:t>Old Age </a:t>
            </a:r>
          </a:p>
          <a:p>
            <a:r>
              <a:rPr lang="en-US" dirty="0" smtClean="0"/>
              <a:t>Fantasy </a:t>
            </a:r>
          </a:p>
          <a:p>
            <a:r>
              <a:rPr lang="en-US" dirty="0" smtClean="0"/>
              <a:t>Stylized </a:t>
            </a:r>
          </a:p>
          <a:p>
            <a:r>
              <a:rPr lang="en-US" dirty="0" smtClean="0"/>
              <a:t>3D Makeup</a:t>
            </a:r>
          </a:p>
          <a:p>
            <a:r>
              <a:rPr lang="en-US" dirty="0" smtClean="0"/>
              <a:t>Special           Effects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19" y="374176"/>
            <a:ext cx="2508281" cy="2935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Moon Over Buffalo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429000"/>
            <a:ext cx="25622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89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MAKEUP (character)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4038600" cy="2895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STRAIGHT MAKEUP TUTORIAL</a:t>
            </a:r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youtu.be/JlfNR3ruAZU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8655" y="1884218"/>
            <a:ext cx="4038600" cy="4623816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Enhances natural facial features by emphasizing facial structures.</a:t>
            </a:r>
          </a:p>
          <a:p>
            <a:endParaRPr lang="en-US" dirty="0"/>
          </a:p>
          <a:p>
            <a:r>
              <a:rPr lang="en-US" dirty="0" smtClean="0"/>
              <a:t>Uses “corrective” makeup to de-emphasize unflattering facial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2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AGE MAKEUP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7000"/>
            <a:ext cx="2438400" cy="4064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dirty="0" smtClean="0"/>
              <a:t>OLD AGE TUTORIAL</a:t>
            </a:r>
            <a:endParaRPr lang="en-US" sz="24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youtu.be/GaygHzXvIWo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52600"/>
            <a:ext cx="4038600" cy="4623816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Uses highlight and shadows to create an aging effect.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07985"/>
            <a:ext cx="2971800" cy="338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-704850" y="5347172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Mousetrap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423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 MAKEUP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19400"/>
            <a:ext cx="2476500" cy="3714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dirty="0" smtClean="0"/>
              <a:t>FANTASY TUTORIAL</a:t>
            </a:r>
            <a:endParaRPr lang="en-US" dirty="0" smtClean="0"/>
          </a:p>
          <a:p>
            <a:r>
              <a:rPr lang="en-US" sz="2000" dirty="0">
                <a:hlinkClick r:id="rId3"/>
              </a:rPr>
              <a:t>http://youtu.be/</a:t>
            </a:r>
            <a:r>
              <a:rPr lang="en-US" sz="2000" dirty="0" smtClean="0">
                <a:hlinkClick r:id="rId3"/>
              </a:rPr>
              <a:t>4gFJG_xN7uw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73936"/>
            <a:ext cx="4038600" cy="4623816"/>
          </a:xfrm>
          <a:prstGeom prst="rect">
            <a:avLst/>
          </a:prstGeom>
        </p:spPr>
        <p:txBody>
          <a:bodyPr vert="horz" lIns="91440" tIns="91440" rtlCol="0">
            <a:normAutofit fontScale="77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dirty="0" smtClean="0"/>
              <a:t>Process in which the design eliminates a facial feature.</a:t>
            </a:r>
          </a:p>
          <a:p>
            <a:pPr marL="118872" indent="0">
              <a:buNone/>
            </a:pPr>
            <a:endParaRPr lang="en-US" sz="3600" dirty="0" smtClean="0"/>
          </a:p>
          <a:p>
            <a:r>
              <a:rPr lang="en-US" sz="3600" dirty="0" smtClean="0"/>
              <a:t>Non-realistic design</a:t>
            </a:r>
          </a:p>
          <a:p>
            <a:pPr marL="118872" indent="0">
              <a:buNone/>
            </a:pPr>
            <a:endParaRPr lang="en-US" sz="3600" dirty="0" smtClean="0"/>
          </a:p>
          <a:p>
            <a:pPr marL="118872" indent="0">
              <a:buNone/>
            </a:pPr>
            <a:endParaRPr lang="en-US" sz="3200" b="1" u="sng" dirty="0" smtClean="0"/>
          </a:p>
          <a:p>
            <a:pPr marL="118872" indent="0">
              <a:buNone/>
            </a:pPr>
            <a:endParaRPr lang="en-US" sz="3200" b="1" u="sng" dirty="0"/>
          </a:p>
          <a:p>
            <a:pPr marL="118872" indent="0">
              <a:buNone/>
            </a:pPr>
            <a:r>
              <a:rPr lang="en-US" sz="2600" b="1" u="sng" dirty="0" smtClean="0"/>
              <a:t>fantasy </a:t>
            </a:r>
            <a:r>
              <a:rPr lang="en-US" sz="2600" b="1" u="sng" dirty="0"/>
              <a:t>makeup</a:t>
            </a:r>
          </a:p>
          <a:p>
            <a:pPr marL="118872" indent="0">
              <a:buNone/>
            </a:pPr>
            <a:r>
              <a:rPr lang="en-US" sz="2600" dirty="0"/>
              <a:t>WICKED: </a:t>
            </a:r>
            <a:r>
              <a:rPr lang="en-US" sz="2600" i="1" dirty="0"/>
              <a:t>Becoming </a:t>
            </a:r>
            <a:r>
              <a:rPr lang="en-US" sz="2600" i="1" dirty="0" err="1"/>
              <a:t>Elphaba</a:t>
            </a:r>
            <a:r>
              <a:rPr lang="en-US" sz="2600" i="1" dirty="0"/>
              <a:t>  </a:t>
            </a:r>
          </a:p>
          <a:p>
            <a:r>
              <a:rPr lang="en-US" sz="2600" dirty="0">
                <a:hlinkClick r:id="rId4"/>
              </a:rPr>
              <a:t>http://youtu.be/0NwGJMAMV94</a:t>
            </a:r>
            <a:endParaRPr lang="en-US" sz="2600" dirty="0"/>
          </a:p>
          <a:p>
            <a:endParaRPr lang="en-US" sz="2600" dirty="0"/>
          </a:p>
          <a:p>
            <a:pPr marL="118872" indent="0">
              <a:buNone/>
            </a:pPr>
            <a:r>
              <a:rPr lang="en-US" sz="2600" dirty="0"/>
              <a:t>THE LION KING: Becoming </a:t>
            </a:r>
            <a:r>
              <a:rPr lang="en-US" sz="2600" dirty="0" err="1"/>
              <a:t>Nala</a:t>
            </a:r>
            <a:endParaRPr lang="en-US" sz="2600" dirty="0"/>
          </a:p>
          <a:p>
            <a:r>
              <a:rPr lang="en-US" sz="2600" dirty="0">
                <a:hlinkClick r:id="rId5"/>
              </a:rPr>
              <a:t>http://youtu.be/Hpjz9N9x_wk</a:t>
            </a:r>
            <a:endParaRPr lang="en-US" sz="2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24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STYLIZED MAKEUP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Process of over emphasizing facial features dramatically.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400" dirty="0" smtClean="0"/>
              <a:t>STYLIZED MAKEUP TUTORIAL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52800"/>
            <a:ext cx="2767445" cy="30957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3962400"/>
            <a:ext cx="388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b="1" u="sng" dirty="0" smtClean="0"/>
              <a:t>Stylized makeup</a:t>
            </a:r>
          </a:p>
          <a:p>
            <a:pPr marL="118872" indent="0">
              <a:buNone/>
            </a:pPr>
            <a:r>
              <a:rPr lang="en-US" u="sng" dirty="0" smtClean="0"/>
              <a:t>ADAMS </a:t>
            </a:r>
            <a:r>
              <a:rPr lang="en-US" u="sng" dirty="0"/>
              <a:t>FAMILY; </a:t>
            </a:r>
            <a:r>
              <a:rPr lang="en-US" sz="1200" i="1" dirty="0"/>
              <a:t> </a:t>
            </a:r>
            <a:r>
              <a:rPr lang="en-US" sz="1400" i="1" dirty="0"/>
              <a:t>Becoming Lurch</a:t>
            </a:r>
          </a:p>
          <a:p>
            <a:r>
              <a:rPr lang="en-US" dirty="0">
                <a:hlinkClick r:id="rId3"/>
              </a:rPr>
              <a:t>http://youtu.be/Vk-gSbd5Ywc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Broadway's </a:t>
            </a:r>
            <a:r>
              <a:rPr lang="en-US" dirty="0"/>
              <a:t>The Lion King's </a:t>
            </a:r>
            <a:r>
              <a:rPr lang="en-US" dirty="0" err="1"/>
              <a:t>Zazu</a:t>
            </a:r>
            <a:r>
              <a:rPr lang="en-US" dirty="0"/>
              <a:t> Inspired </a:t>
            </a:r>
            <a:r>
              <a:rPr lang="en-US" dirty="0" smtClean="0"/>
              <a:t>Makeup</a:t>
            </a:r>
          </a:p>
          <a:p>
            <a:r>
              <a:rPr lang="en-US" dirty="0">
                <a:hlinkClick r:id="rId4"/>
              </a:rPr>
              <a:t>http://youtu.be/udNKzlIcvZM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9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MAKEUP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Adding 3-dimensional facial features to the face</a:t>
            </a:r>
          </a:p>
          <a:p>
            <a:r>
              <a:rPr lang="en-US" dirty="0" smtClean="0"/>
              <a:t>Ears</a:t>
            </a:r>
          </a:p>
          <a:p>
            <a:r>
              <a:rPr lang="en-US" dirty="0" smtClean="0"/>
              <a:t>Chin</a:t>
            </a:r>
          </a:p>
          <a:p>
            <a:r>
              <a:rPr lang="en-US" dirty="0"/>
              <a:t>N</a:t>
            </a:r>
            <a:r>
              <a:rPr lang="en-US" dirty="0" smtClean="0"/>
              <a:t>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dirty="0" smtClean="0"/>
              <a:t>Beard/moustache -crepe wool</a:t>
            </a:r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youtu.be/Bo65YrFfXX0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3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00400"/>
            <a:ext cx="3010611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3200399"/>
            <a:ext cx="2590801" cy="3454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00600"/>
            <a:ext cx="175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>
              <a:buNone/>
            </a:pPr>
            <a:r>
              <a:rPr lang="en-US" b="1" u="sng" dirty="0"/>
              <a:t>3D makeup</a:t>
            </a:r>
          </a:p>
          <a:p>
            <a:pPr marL="118872" indent="0">
              <a:buNone/>
            </a:pPr>
            <a:r>
              <a:rPr lang="en-US" dirty="0"/>
              <a:t>SHREK THE MUSICAL</a:t>
            </a:r>
          </a:p>
          <a:p>
            <a:r>
              <a:rPr lang="en-US" sz="1600" u="sng" dirty="0">
                <a:hlinkClick r:id="rId5"/>
              </a:rPr>
              <a:t>http://youtu.be/gwlUCHSdzbY</a:t>
            </a:r>
            <a:endParaRPr lang="en-US" sz="16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6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EFFECT MAKEUP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Wounds, scars, cuts, blood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sz="2000" dirty="0" smtClean="0"/>
              <a:t>Injured hand</a:t>
            </a:r>
          </a:p>
          <a:p>
            <a:pPr>
              <a:buFont typeface="Wingdings" charset="2"/>
              <a:buChar char="§"/>
            </a:pPr>
            <a:r>
              <a:rPr lang="en-US" sz="2000" dirty="0">
                <a:hlinkClick r:id="rId2"/>
              </a:rPr>
              <a:t>http://youtu.be/</a:t>
            </a:r>
            <a:r>
              <a:rPr lang="en-US" sz="2000" dirty="0" smtClean="0">
                <a:hlinkClick r:id="rId2"/>
              </a:rPr>
              <a:t>FMfFb3j8DMM</a:t>
            </a:r>
            <a:endParaRPr lang="en-US" sz="2000" dirty="0" smtClean="0"/>
          </a:p>
          <a:p>
            <a:endParaRPr lang="en-US" sz="2000" dirty="0" smtClean="0"/>
          </a:p>
          <a:p>
            <a:pPr marL="118872" indent="0">
              <a:buNone/>
            </a:pPr>
            <a:r>
              <a:rPr lang="en-US" sz="2000" dirty="0" smtClean="0"/>
              <a:t>Zombie neck wound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http://youtu.be/</a:t>
            </a:r>
            <a:r>
              <a:rPr lang="en-US" sz="2000" dirty="0" smtClean="0">
                <a:hlinkClick r:id="rId3"/>
              </a:rPr>
              <a:t>gRRIaN_NZC8</a:t>
            </a:r>
            <a:endParaRPr lang="en-US" sz="2000" dirty="0" smtClean="0"/>
          </a:p>
          <a:p>
            <a:endParaRPr lang="en-US" sz="2000" dirty="0"/>
          </a:p>
          <a:p>
            <a:pPr marL="118872" indent="0">
              <a:buNone/>
            </a:pPr>
            <a:r>
              <a:rPr lang="en-US" sz="2000" dirty="0" smtClean="0"/>
              <a:t>Bite wounds</a:t>
            </a:r>
          </a:p>
          <a:p>
            <a:r>
              <a:rPr lang="en-US" sz="2000" dirty="0">
                <a:hlinkClick r:id="rId4"/>
              </a:rPr>
              <a:t>http://youtu.be/-</a:t>
            </a:r>
            <a:r>
              <a:rPr lang="en-US" sz="2000" dirty="0" smtClean="0">
                <a:hlinkClick r:id="rId4"/>
              </a:rPr>
              <a:t>8opw4zE5y8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3505200" cy="46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MAKEUP DESIGN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MAKEUP </a:t>
            </a:r>
            <a:r>
              <a:rPr lang="en-US" dirty="0">
                <a:solidFill>
                  <a:srgbClr val="FF0000"/>
                </a:solidFill>
              </a:rPr>
              <a:t>DESIGNER</a:t>
            </a:r>
          </a:p>
          <a:p>
            <a:pPr lvl="1"/>
            <a:r>
              <a:rPr lang="en-US" dirty="0" smtClean="0"/>
              <a:t>Makeup </a:t>
            </a:r>
            <a:r>
              <a:rPr lang="en-US" dirty="0"/>
              <a:t>Research</a:t>
            </a:r>
          </a:p>
          <a:p>
            <a:pPr lvl="1"/>
            <a:r>
              <a:rPr lang="en-US" dirty="0"/>
              <a:t>Makeup </a:t>
            </a:r>
            <a:r>
              <a:rPr lang="en-US" dirty="0" smtClean="0"/>
              <a:t>Notes</a:t>
            </a:r>
          </a:p>
          <a:p>
            <a:pPr lvl="1"/>
            <a:r>
              <a:rPr lang="en-US" dirty="0"/>
              <a:t>Makeup </a:t>
            </a:r>
            <a:r>
              <a:rPr lang="en-US" dirty="0" smtClean="0"/>
              <a:t>Plot</a:t>
            </a:r>
          </a:p>
          <a:p>
            <a:pPr lvl="1"/>
            <a:r>
              <a:rPr lang="en-US" dirty="0"/>
              <a:t>Makeup </a:t>
            </a:r>
            <a:r>
              <a:rPr lang="en-US" dirty="0" smtClean="0"/>
              <a:t>Designs</a:t>
            </a:r>
          </a:p>
          <a:p>
            <a:pPr lvl="2"/>
            <a:r>
              <a:rPr lang="en-US" dirty="0" smtClean="0"/>
              <a:t>Sketches</a:t>
            </a:r>
          </a:p>
          <a:p>
            <a:pPr lvl="2"/>
            <a:r>
              <a:rPr lang="en-US" dirty="0" smtClean="0"/>
              <a:t>Working drawings (frontal and profile views with notes on technique &amp; materials used) </a:t>
            </a:r>
            <a:r>
              <a:rPr lang="en-US" dirty="0" err="1" smtClean="0"/>
              <a:t>blk</a:t>
            </a:r>
            <a:r>
              <a:rPr lang="en-US" dirty="0" smtClean="0"/>
              <a:t>/white or in color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Makeup CREW</a:t>
            </a:r>
          </a:p>
          <a:p>
            <a:pPr lvl="1"/>
            <a:r>
              <a:rPr lang="en-US" dirty="0" smtClean="0"/>
              <a:t>Applies makeup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191000" cy="4407408"/>
          </a:xfrm>
        </p:spPr>
        <p:txBody>
          <a:bodyPr>
            <a:normAutofit fontScale="92500" lnSpcReduction="10000"/>
          </a:bodyPr>
          <a:lstStyle/>
          <a:p>
            <a:endParaRPr lang="en-US" sz="1900" dirty="0" smtClean="0"/>
          </a:p>
          <a:p>
            <a:endParaRPr lang="en-US" sz="19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828800"/>
            <a:ext cx="3810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MAKEUP PRODUCTION</a:t>
            </a:r>
          </a:p>
          <a:p>
            <a:pPr marL="118872" indent="0">
              <a:buNone/>
            </a:pPr>
            <a:r>
              <a:rPr lang="en-US" sz="2000" b="1" u="sng" dirty="0"/>
              <a:t>character “straight” makeup</a:t>
            </a:r>
          </a:p>
          <a:p>
            <a:pPr marL="118872" indent="0">
              <a:buNone/>
            </a:pPr>
            <a:r>
              <a:rPr lang="en-US" sz="2000" dirty="0"/>
              <a:t>ANYTHING GOES: </a:t>
            </a:r>
            <a:r>
              <a:rPr lang="en-US" sz="1600" i="1" dirty="0"/>
              <a:t>Sutton Foster</a:t>
            </a:r>
          </a:p>
          <a:p>
            <a:r>
              <a:rPr lang="en-US" sz="2000" dirty="0">
                <a:hlinkClick r:id="rId2"/>
              </a:rPr>
              <a:t>http://youtu.be/UBG-MmOnkQY</a:t>
            </a:r>
            <a:endParaRPr lang="en-US" sz="2000" dirty="0"/>
          </a:p>
          <a:p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PRISCILLA, QUEEN…; drag</a:t>
            </a:r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youtu.be/UpIaFH7f0Gs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WICKED Hair and Makeup</a:t>
            </a:r>
            <a:endParaRPr lang="en-US" sz="2000" b="1" dirty="0"/>
          </a:p>
          <a:p>
            <a:r>
              <a:rPr lang="en-US" sz="2000" u="sng" dirty="0">
                <a:hlinkClick r:id="rId4"/>
              </a:rPr>
              <a:t>http://youtu.be/wHWW3-pUw34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MAKEUP 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MAKEUP DESIGN PRODUCTION</a:t>
            </a:r>
          </a:p>
          <a:p>
            <a:pPr marL="114300" indent="0">
              <a:buNone/>
            </a:pP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Makeup Research</a:t>
            </a:r>
          </a:p>
          <a:p>
            <a:r>
              <a:rPr lang="en-US" dirty="0"/>
              <a:t>Makeup</a:t>
            </a:r>
            <a:r>
              <a:rPr lang="en-US" dirty="0" smtClean="0">
                <a:solidFill>
                  <a:schemeClr val="tx1"/>
                </a:solidFill>
              </a:rPr>
              <a:t> Notes</a:t>
            </a:r>
          </a:p>
          <a:p>
            <a:r>
              <a:rPr lang="en-US" dirty="0"/>
              <a:t>Makeup</a:t>
            </a:r>
            <a:r>
              <a:rPr lang="en-US" dirty="0" smtClean="0">
                <a:solidFill>
                  <a:schemeClr val="tx1"/>
                </a:solidFill>
              </a:rPr>
              <a:t> Plot</a:t>
            </a:r>
          </a:p>
          <a:p>
            <a:r>
              <a:rPr lang="en-US" dirty="0" smtClean="0"/>
              <a:t>Makeup Designs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038600" cy="47579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 smtClean="0"/>
              <a:t>MAKEUP DESIGN APPLICATION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dirty="0" smtClean="0"/>
              <a:t>1 Old Age</a:t>
            </a:r>
          </a:p>
          <a:p>
            <a:r>
              <a:rPr lang="en-US" dirty="0" smtClean="0"/>
              <a:t>1 Special Effect</a:t>
            </a:r>
          </a:p>
          <a:p>
            <a:r>
              <a:rPr lang="en-US" dirty="0" smtClean="0"/>
              <a:t>All makeup designs for major characters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2838450" cy="2838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92137"/>
            <a:ext cx="2667000" cy="345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2" y="152400"/>
            <a:ext cx="4419600" cy="29480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09950"/>
            <a:ext cx="5267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3118526"/>
            <a:ext cx="286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Miracle Worker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7394" y="3810000"/>
            <a:ext cx="224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Annie Sullivan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4454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Helen Keller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181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MAKEUP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MAKEUP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3200" b="1" u="sng" dirty="0"/>
              <a:t>Purpose of </a:t>
            </a:r>
            <a:r>
              <a:rPr lang="en-US" sz="3200" b="1" u="sng" dirty="0" smtClean="0"/>
              <a:t>Makeup </a:t>
            </a:r>
            <a:r>
              <a:rPr lang="en-US" sz="3200" b="1" u="sng" dirty="0"/>
              <a:t>Design:  </a:t>
            </a:r>
            <a:endParaRPr lang="en-US" sz="3200" b="1" u="sng" dirty="0" smtClean="0"/>
          </a:p>
          <a:p>
            <a:pPr marL="118872" indent="0">
              <a:buNone/>
            </a:pPr>
            <a:endParaRPr lang="en-US" sz="3200" b="1" u="sng" dirty="0"/>
          </a:p>
          <a:p>
            <a:pPr marL="118872" indent="0">
              <a:buNone/>
            </a:pPr>
            <a:r>
              <a:rPr lang="en-US" sz="3200" dirty="0" smtClean="0"/>
              <a:t>It is a necessary element in creating the illusion that the actor has become the character.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Understand contours of face</a:t>
            </a:r>
          </a:p>
          <a:p>
            <a:r>
              <a:rPr lang="en-US" dirty="0"/>
              <a:t>Principles of Highlight and Shadow</a:t>
            </a:r>
          </a:p>
          <a:p>
            <a:r>
              <a:rPr lang="en-US" dirty="0"/>
              <a:t>Learn the </a:t>
            </a:r>
            <a:r>
              <a:rPr lang="en-US" dirty="0" smtClean="0"/>
              <a:t>tools of the trade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" y="1550443"/>
            <a:ext cx="2688467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0" y="2870771"/>
            <a:ext cx="3285509" cy="223462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08" y="465651"/>
            <a:ext cx="5008766" cy="58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3" y="4793212"/>
            <a:ext cx="3278908" cy="1836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1165" y="465651"/>
            <a:ext cx="152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Diviners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05319" y="196384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RING WORM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3434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 EFFECT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0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l_fi" descr="EarnestHarmonHSGrad193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99364"/>
            <a:ext cx="1312582" cy="18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RESEARCH – 1930’s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19" y="1655689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u="sng" dirty="0" smtClean="0"/>
              <a:t>HAIRSTYLES</a:t>
            </a:r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76656" lvl="2" indent="0">
              <a:buNone/>
            </a:pPr>
            <a:r>
              <a:rPr lang="en-US" sz="3000" b="1" u="sng" dirty="0" smtClean="0"/>
              <a:t>MAKEUP</a:t>
            </a:r>
            <a:endParaRPr lang="en-US" sz="3000" dirty="0"/>
          </a:p>
          <a:p>
            <a:pPr lvl="2"/>
            <a:r>
              <a:rPr lang="en-US" sz="2000" dirty="0"/>
              <a:t>Elongated, thin brows</a:t>
            </a:r>
          </a:p>
          <a:p>
            <a:pPr lvl="2"/>
            <a:r>
              <a:rPr lang="en-US" sz="2000" dirty="0"/>
              <a:t>Red lipstick, more natural </a:t>
            </a:r>
            <a:r>
              <a:rPr lang="en-US" sz="2000" dirty="0" smtClean="0"/>
              <a:t>outline</a:t>
            </a:r>
            <a:endParaRPr lang="en-US" sz="2000" dirty="0"/>
          </a:p>
          <a:p>
            <a:pPr lvl="2"/>
            <a:r>
              <a:rPr lang="en-US" sz="2000" dirty="0"/>
              <a:t>Nails red for 30s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0523"/>
            <a:ext cx="135862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Photograph taken in 19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21" y="3016549"/>
            <a:ext cx="1429375" cy="18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1930s-Hairstyles-for-men_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16549"/>
            <a:ext cx="1535646" cy="189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93752"/>
            <a:ext cx="3753320" cy="173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4680" y="1676400"/>
            <a:ext cx="2229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neat </a:t>
            </a:r>
            <a:r>
              <a:rPr lang="en-US" dirty="0"/>
              <a:t>and </a:t>
            </a:r>
            <a:r>
              <a:rPr lang="en-US" dirty="0" smtClean="0"/>
              <a:t>groomed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 overall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grew out front and top of head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comb longer </a:t>
            </a:r>
            <a:r>
              <a:rPr lang="en-US" dirty="0"/>
              <a:t>pieces </a:t>
            </a:r>
            <a:r>
              <a:rPr lang="en-US" dirty="0" smtClean="0"/>
              <a:t>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slick down hair </a:t>
            </a:r>
            <a:r>
              <a:rPr lang="en-US" dirty="0"/>
              <a:t>oils.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3480" y="1695188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Hair lay </a:t>
            </a:r>
            <a:r>
              <a:rPr lang="en-US" dirty="0"/>
              <a:t>close to the </a:t>
            </a:r>
            <a:r>
              <a:rPr lang="en-US" dirty="0" smtClean="0"/>
              <a:t>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Androgyny 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Finger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Upswept hair accented </a:t>
            </a:r>
            <a:r>
              <a:rPr lang="en-US" dirty="0"/>
              <a:t>by large </a:t>
            </a:r>
            <a:r>
              <a:rPr lang="en-US" dirty="0" smtClean="0"/>
              <a:t>curls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volume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2186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MAKEUP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3612472" cy="491032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Read script and take NOTES on any makeup necessary for any character.</a:t>
            </a:r>
          </a:p>
          <a:p>
            <a:endParaRPr lang="en-US" dirty="0"/>
          </a:p>
          <a:p>
            <a:r>
              <a:rPr lang="en-US" dirty="0" smtClean="0"/>
              <a:t>Look for age, climate, special effects, etc.</a:t>
            </a:r>
          </a:p>
          <a:p>
            <a:endParaRPr lang="en-US" dirty="0"/>
          </a:p>
          <a:p>
            <a:r>
              <a:rPr lang="en-US" dirty="0" smtClean="0"/>
              <a:t>Do not infer. Only record what is said in the dialogue or character description.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9826947"/>
              </p:ext>
            </p:extLst>
          </p:nvPr>
        </p:nvGraphicFramePr>
        <p:xfrm>
          <a:off x="4191000" y="1676400"/>
          <a:ext cx="4648200" cy="321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64"/>
                <a:gridCol w="866614"/>
                <a:gridCol w="636722"/>
                <a:gridCol w="11430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Makeup</a:t>
                      </a:r>
                    </a:p>
                    <a:p>
                      <a:r>
                        <a:rPr lang="en-US" baseline="0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Dracula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“looks ghostly”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Beautiful; corrective</a:t>
                      </a:r>
                      <a:r>
                        <a:rPr lang="en-US" sz="1400" baseline="0" dirty="0" smtClean="0"/>
                        <a:t> makeup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“skin</a:t>
                      </a:r>
                      <a:r>
                        <a:rPr lang="en-US" sz="1400" baseline="0" dirty="0" smtClean="0"/>
                        <a:t> like porcelain”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Middle</a:t>
                      </a:r>
                      <a:r>
                        <a:rPr lang="en-US" sz="1400" baseline="0" dirty="0" smtClean="0"/>
                        <a:t> 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“looks</a:t>
                      </a:r>
                      <a:r>
                        <a:rPr lang="en-US" sz="1400" baseline="0" dirty="0" smtClean="0"/>
                        <a:t> older than he really is”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7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MAKEUP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plot is a way to track a character’s </a:t>
            </a:r>
            <a:r>
              <a:rPr lang="en-US" dirty="0" smtClean="0"/>
              <a:t>makeup  </a:t>
            </a:r>
            <a:r>
              <a:rPr lang="en-US" dirty="0"/>
              <a:t>from beginning to end.</a:t>
            </a:r>
          </a:p>
          <a:p>
            <a:endParaRPr lang="en-US" dirty="0"/>
          </a:p>
          <a:p>
            <a:r>
              <a:rPr lang="en-US" dirty="0"/>
              <a:t>Now is where you should be more creative, add more </a:t>
            </a:r>
            <a:r>
              <a:rPr lang="en-US" dirty="0" smtClean="0"/>
              <a:t>details.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3206216"/>
              </p:ext>
            </p:extLst>
          </p:nvPr>
        </p:nvGraphicFramePr>
        <p:xfrm>
          <a:off x="4495800" y="1752600"/>
          <a:ext cx="4114800" cy="397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105"/>
                <a:gridCol w="1341895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Character</a:t>
                      </a:r>
                    </a:p>
                    <a:p>
                      <a:r>
                        <a:rPr lang="en-US" sz="1600" dirty="0" smtClean="0"/>
                        <a:t>Names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Scene</a:t>
                      </a:r>
                      <a:r>
                        <a:rPr lang="en-US" sz="1600" baseline="0" dirty="0" smtClean="0"/>
                        <a:t> 1__  Act _1_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Scene</a:t>
                      </a:r>
                      <a:r>
                        <a:rPr lang="en-US" sz="1600" baseline="0" dirty="0" smtClean="0"/>
                        <a:t> _2_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Act _1_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Dracula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 base, black sunken eyes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Corrective</a:t>
                      </a:r>
                      <a:r>
                        <a:rPr lang="en-US" sz="1400" baseline="0" dirty="0" smtClean="0"/>
                        <a:t> makeup; character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</a:t>
                      </a:r>
                      <a:r>
                        <a:rPr lang="en-US" sz="1400" baseline="0" dirty="0" smtClean="0"/>
                        <a:t> bite marks to necks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lines, crows feet, highlight/shadow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</a:t>
                      </a:r>
                      <a:r>
                        <a:rPr lang="en-US" sz="1400" baseline="0" dirty="0" smtClean="0"/>
                        <a:t> bruising to left eye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8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Makeup </a:t>
            </a:r>
            <a:r>
              <a:rPr lang="en-US" dirty="0"/>
              <a:t>Design Drawings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95400"/>
            <a:ext cx="5618258" cy="373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3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Makeup </a:t>
            </a:r>
            <a:r>
              <a:rPr lang="en-US" dirty="0"/>
              <a:t>Design Drawings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17260"/>
            <a:ext cx="3810000" cy="49239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99297"/>
            <a:ext cx="3886200" cy="50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7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04800"/>
            <a:ext cx="2133600" cy="2133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Makeup Design </a:t>
            </a:r>
            <a:r>
              <a:rPr lang="en-US" sz="4000" dirty="0" smtClean="0">
                <a:solidFill>
                  <a:schemeClr val="accent1"/>
                </a:solidFill>
              </a:rPr>
              <a:t>Drawing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5634990" cy="729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2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precautions are necessary to insure the safety of the performers?</a:t>
            </a:r>
          </a:p>
          <a:p>
            <a:endParaRPr lang="en-US" sz="3600" dirty="0"/>
          </a:p>
          <a:p>
            <a:r>
              <a:rPr lang="en-US" sz="3600" dirty="0" smtClean="0"/>
              <a:t>How do the elements </a:t>
            </a:r>
            <a:r>
              <a:rPr lang="en-US" sz="3600" smtClean="0"/>
              <a:t>of Make-up </a:t>
            </a:r>
            <a:r>
              <a:rPr lang="en-US" sz="3600" dirty="0"/>
              <a:t>D</a:t>
            </a:r>
            <a:r>
              <a:rPr lang="en-US" sz="3600" smtClean="0"/>
              <a:t>esign </a:t>
            </a:r>
            <a:r>
              <a:rPr lang="en-US" sz="3600" dirty="0" smtClean="0"/>
              <a:t>work together to realize the director’s vision?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430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MAKEUP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sz="2800" dirty="0" smtClean="0"/>
              <a:t>1. Analyze the script</a:t>
            </a:r>
          </a:p>
          <a:p>
            <a:pPr marL="118872" indent="0">
              <a:buNone/>
            </a:pPr>
            <a:r>
              <a:rPr lang="en-US" sz="2800" dirty="0" smtClean="0"/>
              <a:t>2. Review the costume renderings</a:t>
            </a:r>
          </a:p>
          <a:p>
            <a:pPr marL="118872" indent="0">
              <a:buNone/>
            </a:pPr>
            <a:r>
              <a:rPr lang="en-US" sz="2800" dirty="0" smtClean="0"/>
              <a:t>3. Analyze the physical appearance of the character</a:t>
            </a:r>
          </a:p>
          <a:p>
            <a:pPr marL="868680" lvl="1" indent="-45720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Genetics: height, hair, eyes, skin color</a:t>
            </a:r>
          </a:p>
          <a:p>
            <a:pPr marL="868680" lvl="1" indent="-45720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Environment:  exposure to sun, wind, water, temp</a:t>
            </a:r>
          </a:p>
          <a:p>
            <a:pPr marL="868680" lvl="1" indent="-45720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Disfigurements: broken nose, scar, moles</a:t>
            </a:r>
          </a:p>
          <a:p>
            <a:pPr marL="868680" lvl="1" indent="-45720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Age: young=firm, smooth; older &amp; ill= pale, wrinkled</a:t>
            </a:r>
          </a:p>
          <a:p>
            <a:pPr marL="868680" lvl="1" indent="-45720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Fashion: reflect time period</a:t>
            </a:r>
          </a:p>
          <a:p>
            <a:pPr marL="868680" lvl="1" indent="-457200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Personality: facial expressions </a:t>
            </a:r>
            <a:r>
              <a:rPr lang="en-US" dirty="0" err="1" smtClean="0"/>
              <a:t>ie</a:t>
            </a:r>
            <a:r>
              <a:rPr lang="en-US" dirty="0" smtClean="0"/>
              <a:t>: smile lines, frown lines,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1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5029200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9600" b="1" u="sng" dirty="0" smtClean="0"/>
              <a:t>LINE</a:t>
            </a:r>
          </a:p>
          <a:p>
            <a:r>
              <a:rPr lang="en-US" sz="9600" dirty="0" smtClean="0"/>
              <a:t>Angled</a:t>
            </a:r>
            <a:r>
              <a:rPr lang="en-US" sz="9600" dirty="0"/>
              <a:t>, jagged, straight, </a:t>
            </a:r>
            <a:r>
              <a:rPr lang="en-US" sz="9600" dirty="0" smtClean="0"/>
              <a:t>curved or combination?</a:t>
            </a:r>
          </a:p>
          <a:p>
            <a:pPr marL="118872" indent="0">
              <a:buNone/>
            </a:pPr>
            <a:endParaRPr lang="en-US" sz="9600" b="1" dirty="0" smtClean="0"/>
          </a:p>
          <a:p>
            <a:pPr marL="118872" indent="0">
              <a:buNone/>
            </a:pPr>
            <a:r>
              <a:rPr lang="en-US" sz="9600" b="1" dirty="0"/>
              <a:t> </a:t>
            </a:r>
            <a:endParaRPr lang="en-US" sz="9600" dirty="0"/>
          </a:p>
          <a:p>
            <a:pPr marL="118872" indent="0">
              <a:buNone/>
            </a:pPr>
            <a:r>
              <a:rPr lang="en-US" sz="9600" b="1" u="sng" dirty="0" smtClean="0"/>
              <a:t>SHAPE</a:t>
            </a:r>
            <a:endParaRPr lang="en-US" sz="9600" u="sng" dirty="0"/>
          </a:p>
          <a:p>
            <a:r>
              <a:rPr lang="en-US" sz="9600" dirty="0" smtClean="0"/>
              <a:t>outlines </a:t>
            </a:r>
            <a:r>
              <a:rPr lang="en-US" sz="9600" dirty="0"/>
              <a:t>or  silhouettes?</a:t>
            </a:r>
          </a:p>
          <a:p>
            <a:r>
              <a:rPr lang="en-US" sz="9600" dirty="0" smtClean="0"/>
              <a:t>any </a:t>
            </a:r>
            <a:r>
              <a:rPr lang="en-US" sz="9600" dirty="0"/>
              <a:t>reoccurring objects?</a:t>
            </a:r>
          </a:p>
          <a:p>
            <a:pPr marL="118872" indent="0">
              <a:buNone/>
            </a:pPr>
            <a:r>
              <a:rPr lang="en-US" sz="9600" dirty="0"/>
              <a:t> </a:t>
            </a:r>
            <a:endParaRPr lang="en-US" sz="9600" dirty="0" smtClean="0"/>
          </a:p>
          <a:p>
            <a:pPr marL="118872" indent="0">
              <a:buNone/>
            </a:pPr>
            <a:endParaRPr lang="en-US" sz="9600" dirty="0"/>
          </a:p>
          <a:p>
            <a:pPr marL="118872" indent="0">
              <a:buNone/>
            </a:pPr>
            <a:r>
              <a:rPr lang="en-US" sz="9600" b="1" u="sng" dirty="0"/>
              <a:t>TEXTURE</a:t>
            </a:r>
            <a:r>
              <a:rPr lang="en-US" sz="9600" b="1" dirty="0"/>
              <a:t>	</a:t>
            </a:r>
            <a:endParaRPr lang="en-US" sz="9600" b="1" dirty="0" smtClean="0"/>
          </a:p>
          <a:p>
            <a:r>
              <a:rPr lang="en-US" sz="9600" dirty="0" smtClean="0"/>
              <a:t>smooth=orderly, finished, sleek, elite, </a:t>
            </a:r>
          </a:p>
          <a:p>
            <a:r>
              <a:rPr lang="en-US" sz="9600" dirty="0" smtClean="0"/>
              <a:t>rough=harsher</a:t>
            </a:r>
            <a:r>
              <a:rPr lang="en-US" sz="9600" dirty="0"/>
              <a:t>, </a:t>
            </a:r>
            <a:r>
              <a:rPr lang="en-US" sz="9600" dirty="0" smtClean="0"/>
              <a:t>chaotic, poor, earthy, </a:t>
            </a:r>
            <a:endParaRPr lang="en-US" sz="9600" dirty="0"/>
          </a:p>
          <a:p>
            <a:endParaRPr lang="en-US" dirty="0"/>
          </a:p>
          <a:p>
            <a:pPr marL="118872" indent="0">
              <a:buNone/>
            </a:pPr>
            <a:r>
              <a:rPr lang="en-US" b="1" dirty="0"/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8406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/>
              <a:t> </a:t>
            </a:r>
            <a:r>
              <a:rPr lang="en-US" sz="2400" b="1" u="sng" dirty="0" smtClean="0"/>
              <a:t>MASS</a:t>
            </a:r>
            <a:endParaRPr lang="en-US" sz="2400" b="1" u="sng" dirty="0"/>
          </a:p>
          <a:p>
            <a:r>
              <a:rPr lang="en-US" sz="2400" dirty="0" smtClean="0"/>
              <a:t>spatial </a:t>
            </a:r>
            <a:r>
              <a:rPr lang="en-US" sz="2400" dirty="0"/>
              <a:t>arrangement of the </a:t>
            </a:r>
            <a:r>
              <a:rPr lang="en-US" sz="2400" dirty="0" smtClean="0"/>
              <a:t>stage  </a:t>
            </a:r>
          </a:p>
          <a:p>
            <a:r>
              <a:rPr lang="en-US" sz="2400" dirty="0" smtClean="0"/>
              <a:t>Chaotic</a:t>
            </a:r>
            <a:r>
              <a:rPr lang="en-US" sz="2400" dirty="0"/>
              <a:t>, spacious or varied?  </a:t>
            </a:r>
          </a:p>
          <a:p>
            <a:r>
              <a:rPr lang="en-US" sz="2400" dirty="0" smtClean="0"/>
              <a:t>heavy </a:t>
            </a:r>
            <a:r>
              <a:rPr lang="en-US" sz="2400" dirty="0"/>
              <a:t>or </a:t>
            </a:r>
            <a:r>
              <a:rPr lang="en-US" sz="2400" dirty="0" smtClean="0"/>
              <a:t>light?</a:t>
            </a:r>
            <a:endParaRPr lang="en-US" sz="2400" dirty="0"/>
          </a:p>
          <a:p>
            <a:pPr marL="118872" indent="0">
              <a:buNone/>
            </a:pPr>
            <a:endParaRPr lang="en-US" sz="2400" dirty="0" smtClean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b="1" u="sng" dirty="0" smtClean="0"/>
              <a:t>COLOR</a:t>
            </a:r>
            <a:endParaRPr lang="en-US" sz="2400" u="sng" dirty="0"/>
          </a:p>
          <a:p>
            <a:r>
              <a:rPr lang="en-US" sz="2400" dirty="0" smtClean="0"/>
              <a:t>Any reoccurring </a:t>
            </a:r>
            <a:r>
              <a:rPr lang="en-US" sz="2400" dirty="0"/>
              <a:t>colors?</a:t>
            </a:r>
          </a:p>
          <a:p>
            <a:r>
              <a:rPr lang="en-US" sz="2400" dirty="0" smtClean="0"/>
              <a:t>Do colors </a:t>
            </a:r>
            <a:r>
              <a:rPr lang="en-US" sz="2400" dirty="0"/>
              <a:t>contradict </a:t>
            </a:r>
            <a:r>
              <a:rPr lang="en-US" sz="2400" dirty="0" smtClean="0"/>
              <a:t>or compliment the </a:t>
            </a:r>
            <a:r>
              <a:rPr lang="en-US" sz="2400" dirty="0"/>
              <a:t>overall feeling  or mood of the script?</a:t>
            </a:r>
          </a:p>
          <a:p>
            <a:pPr marL="118872" indent="0">
              <a:buNone/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783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4648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b="1" u="sng" dirty="0"/>
              <a:t>UNITY</a:t>
            </a:r>
          </a:p>
          <a:p>
            <a:r>
              <a:rPr lang="en-US" dirty="0"/>
              <a:t>What is it that connects the show together? </a:t>
            </a:r>
          </a:p>
          <a:p>
            <a:r>
              <a:rPr lang="en-US" dirty="0" smtClean="0"/>
              <a:t>theme</a:t>
            </a:r>
            <a:r>
              <a:rPr lang="en-US" dirty="0"/>
              <a:t>, color, feeling, shape?  </a:t>
            </a:r>
            <a:r>
              <a:rPr lang="en-US" dirty="0" smtClean="0"/>
              <a:t> </a:t>
            </a:r>
            <a:r>
              <a:rPr lang="en-US" dirty="0"/>
              <a:t>character?  An idea? </a:t>
            </a:r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r>
              <a:rPr lang="en-US" b="1" u="sng" dirty="0"/>
              <a:t>HARMONY</a:t>
            </a:r>
            <a:endParaRPr lang="en-US" u="sng" dirty="0"/>
          </a:p>
          <a:p>
            <a:r>
              <a:rPr lang="en-US" dirty="0" smtClean="0"/>
              <a:t>Harmonious vs  </a:t>
            </a:r>
            <a:r>
              <a:rPr lang="en-US" dirty="0"/>
              <a:t>inharmonious? </a:t>
            </a:r>
            <a:endParaRPr lang="en-US" dirty="0" smtClean="0"/>
          </a:p>
          <a:p>
            <a:pPr marL="118872" indent="0">
              <a:buNone/>
            </a:pPr>
            <a:endParaRPr lang="en-US" u="sng" dirty="0"/>
          </a:p>
          <a:p>
            <a:pPr marL="118872" indent="0">
              <a:buNone/>
            </a:pPr>
            <a:r>
              <a:rPr lang="en-US" b="1" u="sng" dirty="0"/>
              <a:t>CONTRAST</a:t>
            </a:r>
            <a:endParaRPr lang="en-US" u="sng" dirty="0"/>
          </a:p>
          <a:p>
            <a:r>
              <a:rPr lang="en-US" dirty="0" smtClean="0"/>
              <a:t>contradict </a:t>
            </a:r>
            <a:r>
              <a:rPr lang="en-US" dirty="0"/>
              <a:t>your visual </a:t>
            </a:r>
            <a:r>
              <a:rPr lang="en-US" dirty="0" smtClean="0"/>
              <a:t>theme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52600"/>
            <a:ext cx="44196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/>
              <a:t>VARIATION</a:t>
            </a:r>
            <a:endParaRPr lang="en-US" u="sng" dirty="0"/>
          </a:p>
          <a:p>
            <a:r>
              <a:rPr lang="en-US" dirty="0" smtClean="0"/>
              <a:t>varying </a:t>
            </a:r>
            <a:r>
              <a:rPr lang="en-US" dirty="0"/>
              <a:t>any of the design </a:t>
            </a:r>
            <a:r>
              <a:rPr lang="en-US" dirty="0" smtClean="0"/>
              <a:t>elements of a given pattern</a:t>
            </a:r>
          </a:p>
          <a:p>
            <a:pPr marL="118872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118872" indent="0">
              <a:buNone/>
            </a:pPr>
            <a:r>
              <a:rPr lang="en-US" b="1" u="sng" dirty="0" smtClean="0"/>
              <a:t>BALANCE </a:t>
            </a:r>
            <a:r>
              <a:rPr lang="en-US" b="1" u="sng" dirty="0"/>
              <a:t>/ PROPORTION</a:t>
            </a:r>
            <a:endParaRPr lang="en-US" u="sng" dirty="0"/>
          </a:p>
          <a:p>
            <a:r>
              <a:rPr lang="en-US" dirty="0" smtClean="0"/>
              <a:t>symmetrical vs </a:t>
            </a:r>
            <a:r>
              <a:rPr lang="en-US" dirty="0"/>
              <a:t>asymmetrical? </a:t>
            </a:r>
            <a:endParaRPr lang="en-US" dirty="0" smtClean="0"/>
          </a:p>
          <a:p>
            <a:pPr marL="118872" indent="0">
              <a:buNone/>
            </a:pPr>
            <a:r>
              <a:rPr lang="en-US" dirty="0"/>
              <a:t> </a:t>
            </a:r>
          </a:p>
          <a:p>
            <a:pPr marL="118872" indent="0">
              <a:buNone/>
            </a:pPr>
            <a:r>
              <a:rPr lang="en-US" b="1" u="sng" dirty="0"/>
              <a:t>EMPHASIS</a:t>
            </a:r>
            <a:endParaRPr lang="en-US" u="sng" dirty="0"/>
          </a:p>
          <a:p>
            <a:r>
              <a:rPr lang="en-US" dirty="0" smtClean="0"/>
              <a:t>direct </a:t>
            </a:r>
            <a:r>
              <a:rPr lang="en-US" dirty="0"/>
              <a:t>the audience’s attention -  </a:t>
            </a:r>
            <a:r>
              <a:rPr lang="en-US" dirty="0" smtClean="0"/>
              <a:t>giving accent to :  a part  of a the stage, costume, actor,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8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MAKEUP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9" y="1757037"/>
            <a:ext cx="2057400" cy="2057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0" y="1711901"/>
            <a:ext cx="1990726" cy="1990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1921"/>
            <a:ext cx="1847633" cy="1847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5" y="4319370"/>
            <a:ext cx="2259396" cy="2200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2" y="4819693"/>
            <a:ext cx="1676399" cy="1445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92" y="4149218"/>
            <a:ext cx="1838248" cy="2295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78" y="4149218"/>
            <a:ext cx="1529991" cy="2167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1872527"/>
            <a:ext cx="1869498" cy="1869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67725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BRUSHES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48116" y="172342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POWDER PUFF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186192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PUDDY KNIFE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399620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STIPPLE SPONGE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4802" y="4043863"/>
            <a:ext cx="149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SYNTHETIC SPONGE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689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MAKEUP APPLICATIONS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1" y="4253345"/>
            <a:ext cx="3200400" cy="241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754745"/>
            <a:ext cx="2705100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752600"/>
            <a:ext cx="22098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2" y="18288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95500"/>
            <a:ext cx="1866900" cy="186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191" y="4191000"/>
            <a:ext cx="2413000" cy="241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94" y="1752600"/>
            <a:ext cx="130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COLOR WHEEL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56150" y="1706433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SPIRIT GUM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221426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FOUNDATION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54190" y="4389521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POWDER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66164" y="5885765"/>
            <a:ext cx="144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NOSE &amp; SCAR WAX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31065" y="1891099"/>
            <a:ext cx="93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LIQUID</a:t>
            </a:r>
          </a:p>
          <a:p>
            <a:r>
              <a:rPr lang="en-US" b="1" dirty="0" smtClean="0"/>
              <a:t>LATEX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322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MAKEUP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  </a:t>
            </a:r>
          </a:p>
          <a:p>
            <a:r>
              <a:rPr lang="en-US" sz="2400" dirty="0"/>
              <a:t>Never lend or accept makeup from anyone.</a:t>
            </a:r>
          </a:p>
          <a:p>
            <a:r>
              <a:rPr lang="en-US" sz="2400" dirty="0" smtClean="0"/>
              <a:t>Wash </a:t>
            </a:r>
            <a:r>
              <a:rPr lang="en-US" sz="2400" dirty="0"/>
              <a:t>hands before and after applying makeup. Makeup artists should wash their hands before </a:t>
            </a:r>
            <a:r>
              <a:rPr lang="en-US" sz="2400" dirty="0" smtClean="0"/>
              <a:t>starting </a:t>
            </a:r>
            <a:r>
              <a:rPr lang="en-US" sz="2400" dirty="0"/>
              <a:t>on another actor. Sponges and brushes should be washed after use on each individual.</a:t>
            </a:r>
          </a:p>
          <a:p>
            <a:r>
              <a:rPr lang="en-US" sz="2400" dirty="0" smtClean="0"/>
              <a:t>Avoid </a:t>
            </a:r>
            <a:r>
              <a:rPr lang="en-US" sz="2400" dirty="0"/>
              <a:t>aerosol products whenever possible.</a:t>
            </a:r>
          </a:p>
          <a:p>
            <a:r>
              <a:rPr lang="en-US" sz="2400" dirty="0" smtClean="0"/>
              <a:t>Replace </a:t>
            </a:r>
            <a:r>
              <a:rPr lang="en-US" sz="2400" dirty="0"/>
              <a:t>old makeup regularly.</a:t>
            </a:r>
          </a:p>
          <a:p>
            <a:r>
              <a:rPr lang="en-US" sz="2400" dirty="0" smtClean="0"/>
              <a:t>Avoid </a:t>
            </a:r>
            <a:r>
              <a:rPr lang="en-US" sz="2400" dirty="0"/>
              <a:t>creating clouds of face powder that can be inhaled. Do not use old face powder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Moisten brushes or pencils with clean tap water, not with saliva.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removing spirit gum or latex, avoid prolonged skin contact with solvents. Replace lost skin </a:t>
            </a:r>
            <a:r>
              <a:rPr lang="en-US" sz="2400" dirty="0" smtClean="0"/>
              <a:t>oils </a:t>
            </a:r>
            <a:r>
              <a:rPr lang="en-US" sz="2400" dirty="0"/>
              <a:t>with moisturizer.</a:t>
            </a:r>
            <a:r>
              <a:rPr lang="en-US" sz="1800" dirty="0"/>
              <a:t>	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68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829</TotalTime>
  <Words>864</Words>
  <Application>Microsoft Macintosh PowerPoint</Application>
  <PresentationFormat>On-screen Show (4:3)</PresentationFormat>
  <Paragraphs>274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Module</vt:lpstr>
      <vt:lpstr>1_Module</vt:lpstr>
      <vt:lpstr>2_Module</vt:lpstr>
      <vt:lpstr>MAKEUP DESIGN</vt:lpstr>
      <vt:lpstr>MAKEUP DESIGN</vt:lpstr>
      <vt:lpstr>ESSENTIAL QUESTIONS</vt:lpstr>
      <vt:lpstr>DESIGNING MAKEUP</vt:lpstr>
      <vt:lpstr>ELEMENTS OF DESIGN</vt:lpstr>
      <vt:lpstr>PRINCIPLES OF COMPOSITION</vt:lpstr>
      <vt:lpstr>MAKEUP TOOLS</vt:lpstr>
      <vt:lpstr>MAKEUP APPLICATIONS </vt:lpstr>
      <vt:lpstr>MAKEUP SAFETY</vt:lpstr>
      <vt:lpstr>MAKEUP DESIGN</vt:lpstr>
      <vt:lpstr>STRAIGHT MAKEUP (character)</vt:lpstr>
      <vt:lpstr>OLD AGE MAKEUP</vt:lpstr>
      <vt:lpstr>FANTASY MAKEUP</vt:lpstr>
      <vt:lpstr>STYLIZED MAKEUP</vt:lpstr>
      <vt:lpstr>3D MAKEUP</vt:lpstr>
      <vt:lpstr>SPECIAL EFFECT MAKEUP</vt:lpstr>
      <vt:lpstr>MAKEUP DESIGN PRODUCTION</vt:lpstr>
      <vt:lpstr>MAKEUP DESIGN PROJECT</vt:lpstr>
      <vt:lpstr>HISTORICAL MAKEUP RESEARCH</vt:lpstr>
      <vt:lpstr>SPECIAL EFFECT RESEARCH</vt:lpstr>
      <vt:lpstr>PERIOD RESEARCH – 1930’s</vt:lpstr>
      <vt:lpstr>MAKEUP NOTES</vt:lpstr>
      <vt:lpstr>MAKEUP PLOT</vt:lpstr>
      <vt:lpstr>Makeup Design Drawings</vt:lpstr>
      <vt:lpstr>Makeup Design Drawings</vt:lpstr>
      <vt:lpstr>PowerPoint Presentation</vt:lpstr>
    </vt:vector>
  </TitlesOfParts>
  <Company>Parkway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COSTUME DESIGN</dc:title>
  <dc:creator>Parkway</dc:creator>
  <cp:lastModifiedBy>Nicole Voss</cp:lastModifiedBy>
  <cp:revision>69</cp:revision>
  <dcterms:created xsi:type="dcterms:W3CDTF">2014-03-30T01:23:17Z</dcterms:created>
  <dcterms:modified xsi:type="dcterms:W3CDTF">2014-10-16T16:27:15Z</dcterms:modified>
</cp:coreProperties>
</file>